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286" r:id="rId2"/>
    <p:sldId id="263" r:id="rId3"/>
    <p:sldId id="264" r:id="rId4"/>
    <p:sldId id="267" r:id="rId5"/>
    <p:sldId id="265" r:id="rId6"/>
    <p:sldId id="268" r:id="rId7"/>
    <p:sldId id="269" r:id="rId8"/>
    <p:sldId id="271" r:id="rId9"/>
    <p:sldId id="272" r:id="rId10"/>
    <p:sldId id="293" r:id="rId11"/>
    <p:sldId id="274" r:id="rId12"/>
    <p:sldId id="275" r:id="rId13"/>
    <p:sldId id="294" r:id="rId14"/>
    <p:sldId id="276" r:id="rId15"/>
    <p:sldId id="277" r:id="rId16"/>
    <p:sldId id="278" r:id="rId17"/>
    <p:sldId id="285" r:id="rId18"/>
    <p:sldId id="295" r:id="rId19"/>
    <p:sldId id="282" r:id="rId20"/>
    <p:sldId id="283" r:id="rId21"/>
    <p:sldId id="284" r:id="rId22"/>
    <p:sldId id="279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9285664-77FF-4959-8B28-B81F27E6D37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B855C5A-4B98-4377-A1FE-2CA2BEBE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61AF82B-EBDE-45FA-B858-CCCB70322D0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C65F36-8099-47B4-B449-7305F876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5F36-8099-47B4-B449-7305F876E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0081761-231F-433D-A66A-B872B1807004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FE1D-1AEA-40F7-9880-EBDE7C3BAF5D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3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0981-A4B4-49AF-AB71-0C001F99BC8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3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72DF-8719-49B5-B1AA-A99CBC40269A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06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B78F-D640-4375-B8B4-EFDFFDED2F31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7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EB3A-7B71-4FBE-8D06-182ED773CC23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5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0A4-B0EF-47EC-A50D-10BB2B9FD920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9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16E3-68EB-4F03-A35B-727FEB379B9B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6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F8BA-EB2C-4750-BACC-934351BA53D4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6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E27C062-3C2A-4B7E-BE9D-D76D9FB87687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09C-E30C-4E0A-B3F4-75105EEADB38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8D35-1A35-4F7F-A118-38C04F2A7B12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4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4E1D-09AA-41D3-B7AE-F04508140898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7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D2BA-5307-46DF-A351-D820F4D023F8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1076-D3E1-404C-A646-BAB00687832B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168C-22E4-409A-9F7D-31052271AA77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4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345C-8BF5-40DA-AE6E-3C34487D8CCF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6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E685-C757-4795-B8A1-84245529FFBF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©2018, Region One Education Service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74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8028285-09E4-4FC8-A8B9-B37C50297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106" y="857251"/>
            <a:ext cx="7582223" cy="1807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Crew Leader 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Migrant Director Seminar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0886C959-E82C-4E17-B34E-93F44DA67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0808" y="4046058"/>
            <a:ext cx="5860192" cy="1565455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Region One Education Service Center</a:t>
            </a:r>
          </a:p>
          <a:p>
            <a:pPr algn="ctr"/>
            <a:r>
              <a:rPr lang="en-US" sz="1800" dirty="0"/>
              <a:t>Migrant Education Program</a:t>
            </a:r>
          </a:p>
          <a:p>
            <a:pPr algn="ctr"/>
            <a:r>
              <a:rPr lang="en-US" sz="1800" dirty="0"/>
              <a:t>January 24,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86404" y="6461846"/>
            <a:ext cx="2691925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2" name="AutoShape 2" descr="Image result for texas migrant logo"/>
          <p:cNvSpPr>
            <a:spLocks noChangeAspect="1" noChangeArrowheads="1"/>
          </p:cNvSpPr>
          <p:nvPr/>
        </p:nvSpPr>
        <p:spPr bwMode="auto">
          <a:xfrm>
            <a:off x="-23813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43" y="2814923"/>
            <a:ext cx="1247550" cy="1080637"/>
          </a:xfrm>
          <a:prstGeom prst="rect">
            <a:avLst/>
          </a:prstGeom>
        </p:spPr>
      </p:pic>
      <p:pic>
        <p:nvPicPr>
          <p:cNvPr id="1026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5" y="6365224"/>
            <a:ext cx="1254920" cy="4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85"/>
            <a:ext cx="9076267" cy="204513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Workforce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04366" y="6557018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99" y="2881466"/>
            <a:ext cx="3935318" cy="127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99" y="6414683"/>
            <a:ext cx="1254920" cy="4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2855351"/>
            <a:ext cx="258952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4034" y="6501970"/>
            <a:ext cx="4679482" cy="273844"/>
          </a:xfrm>
        </p:spPr>
        <p:txBody>
          <a:bodyPr/>
          <a:lstStyle/>
          <a:p>
            <a:r>
              <a:rPr lang="en-US"/>
              <a:t>©2018, Region One Education Service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30" y="2194108"/>
            <a:ext cx="2798144" cy="2650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5878" y="2194109"/>
            <a:ext cx="3036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w Cen MT" panose="020B0602020104020603" pitchFamily="34" charset="0"/>
                <a:cs typeface="Times New Roman" panose="02020603050405020304" pitchFamily="18" charset="0"/>
              </a:rPr>
              <a:t>Workforce Solutions, under the direction of the Texas Workforce Commission, is the local workforce board that serves the Rio Grande Valley counties of Hidalgo, Starr, and Willacy.</a:t>
            </a:r>
            <a:endParaRPr lang="en-US" sz="21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6705" y="4705703"/>
            <a:ext cx="48262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Hours of Operation: Monday – Friday, 8:00 am – 5:00 pm</a:t>
            </a:r>
          </a:p>
        </p:txBody>
      </p:sp>
      <p:pic>
        <p:nvPicPr>
          <p:cNvPr id="7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5" y="6299979"/>
            <a:ext cx="1254920" cy="5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0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26415" y="6470844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26" y="3407253"/>
            <a:ext cx="2868830" cy="138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557" y="1895301"/>
            <a:ext cx="37702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>
              <a:buFontTx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WFS Edinburg Office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2719 W. University Dr.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(956) 380-0008</a:t>
            </a:r>
          </a:p>
          <a:p>
            <a:pPr marL="685800" lvl="1" indent="-342900">
              <a:buFontTx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WFS Mission Office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901 Travis St., Ste.7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(956) 519-4300</a:t>
            </a:r>
          </a:p>
          <a:p>
            <a:pPr marL="685800" lvl="1" indent="-342900">
              <a:buFontTx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WFS Weslaco Office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1600 N. Westgate, Ste. 400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(956) 969-6100</a:t>
            </a:r>
          </a:p>
          <a:p>
            <a:pPr marL="685800" lvl="1" indent="-342900">
              <a:buFontTx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WFS Starr County Office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	5408 Brand St., Ste. 1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	(956) 487-9100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8332" y="189530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en-US" b="1" dirty="0">
                <a:cs typeface="Times New Roman" panose="02020603050405020304" pitchFamily="18" charset="0"/>
              </a:rPr>
              <a:t>WFS Willacy County Office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700 FM 3168, Ste. 3</a:t>
            </a: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(956) 689-3412</a:t>
            </a:r>
          </a:p>
          <a:p>
            <a:pPr lvl="2"/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211931" algn="ctr"/>
            <a:r>
              <a:rPr lang="en-US" b="1" dirty="0">
                <a:cs typeface="Times New Roman" panose="02020603050405020304" pitchFamily="18" charset="0"/>
              </a:rPr>
              <a:t>Toll Free: (877) 687-1121</a:t>
            </a:r>
          </a:p>
        </p:txBody>
      </p:sp>
      <p:pic>
        <p:nvPicPr>
          <p:cNvPr id="7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79" y="6357533"/>
            <a:ext cx="1254920" cy="5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9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</a:t>
            </a:r>
            <a:r>
              <a:rPr lang="en-US" dirty="0" smtClean="0"/>
              <a:t>solutions CAMERON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26415" y="6470844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557" y="1895301"/>
            <a:ext cx="377029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>
              <a:buFontTx/>
              <a:buAutoNum type="arabicPeriod"/>
            </a:pPr>
            <a:r>
              <a:rPr lang="en-US" b="1" dirty="0" smtClean="0">
                <a:cs typeface="Times New Roman" panose="02020603050405020304" pitchFamily="18" charset="0"/>
              </a:rPr>
              <a:t>WFS Cameron </a:t>
            </a:r>
            <a:endParaRPr lang="en-US" b="1" dirty="0">
              <a:cs typeface="Times New Roman" panose="02020603050405020304" pitchFamily="18" charset="0"/>
            </a:endParaRP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601 E. Harrison Street</a:t>
            </a: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Harlingen, Texas 78550</a:t>
            </a:r>
            <a:endParaRPr lang="en-US" sz="1500" dirty="0">
              <a:cs typeface="Times New Roman" panose="02020603050405020304" pitchFamily="18" charset="0"/>
            </a:endParaRP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(956) </a:t>
            </a:r>
            <a:r>
              <a:rPr lang="en-US" sz="1500" dirty="0" smtClean="0">
                <a:cs typeface="Times New Roman" panose="02020603050405020304" pitchFamily="18" charset="0"/>
              </a:rPr>
              <a:t>423-9266</a:t>
            </a:r>
          </a:p>
          <a:p>
            <a:pPr lvl="2"/>
            <a:endParaRPr lang="en-US" sz="1500" dirty="0">
              <a:cs typeface="Times New Roman" panose="02020603050405020304" pitchFamily="18" charset="0"/>
            </a:endParaRPr>
          </a:p>
          <a:p>
            <a:pPr marL="685800" lvl="1" indent="-342900">
              <a:buFontTx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WFS </a:t>
            </a:r>
            <a:r>
              <a:rPr lang="en-US" b="1" dirty="0" smtClean="0">
                <a:cs typeface="Times New Roman" panose="02020603050405020304" pitchFamily="18" charset="0"/>
              </a:rPr>
              <a:t>Cameron</a:t>
            </a:r>
            <a:endParaRPr lang="en-US" b="1" dirty="0">
              <a:cs typeface="Times New Roman" panose="02020603050405020304" pitchFamily="18" charset="0"/>
            </a:endParaRP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851 Old Alice Road</a:t>
            </a: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Brownsville, Texas 78520</a:t>
            </a:r>
            <a:endParaRPr lang="en-US" sz="1500" dirty="0">
              <a:cs typeface="Times New Roman" panose="02020603050405020304" pitchFamily="18" charset="0"/>
            </a:endParaRPr>
          </a:p>
          <a:p>
            <a:pPr lvl="2"/>
            <a:r>
              <a:rPr lang="en-US" sz="1500" dirty="0">
                <a:cs typeface="Times New Roman" panose="02020603050405020304" pitchFamily="18" charset="0"/>
              </a:rPr>
              <a:t>(956) </a:t>
            </a:r>
            <a:r>
              <a:rPr lang="en-US" sz="1500" dirty="0" smtClean="0">
                <a:cs typeface="Times New Roman" panose="02020603050405020304" pitchFamily="18" charset="0"/>
              </a:rPr>
              <a:t>546-3141</a:t>
            </a:r>
          </a:p>
          <a:p>
            <a:pPr lvl="2"/>
            <a:endParaRPr lang="en-US" sz="1500" dirty="0">
              <a:cs typeface="Times New Roman" panose="02020603050405020304" pitchFamily="18" charset="0"/>
            </a:endParaRPr>
          </a:p>
          <a:p>
            <a:pPr marL="685800" lvl="1" indent="-342900">
              <a:buFontTx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WFS </a:t>
            </a:r>
            <a:r>
              <a:rPr lang="en-US" b="1" dirty="0" smtClean="0">
                <a:cs typeface="Times New Roman" panose="02020603050405020304" pitchFamily="18" charset="0"/>
              </a:rPr>
              <a:t>Cameron</a:t>
            </a: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5636 </a:t>
            </a:r>
            <a:r>
              <a:rPr lang="en-US" sz="1500" dirty="0" err="1" smtClean="0">
                <a:cs typeface="Times New Roman" panose="02020603050405020304" pitchFamily="18" charset="0"/>
              </a:rPr>
              <a:t>Southmost</a:t>
            </a:r>
            <a:r>
              <a:rPr lang="en-US" sz="1500" dirty="0" smtClean="0">
                <a:cs typeface="Times New Roman" panose="02020603050405020304" pitchFamily="18" charset="0"/>
              </a:rPr>
              <a:t> Road</a:t>
            </a: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Brownsville, Texas 78520</a:t>
            </a:r>
          </a:p>
          <a:p>
            <a:pPr lvl="2"/>
            <a:r>
              <a:rPr lang="en-US" sz="1500" dirty="0" smtClean="0">
                <a:cs typeface="Times New Roman" panose="02020603050405020304" pitchFamily="18" charset="0"/>
              </a:rPr>
              <a:t>(956) 621-3480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79" y="6357533"/>
            <a:ext cx="1254920" cy="5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8" y="2336800"/>
            <a:ext cx="3267630" cy="18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529" y="987678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6545" y="6477265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704" y="1620554"/>
            <a:ext cx="20383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cs typeface="Times New Roman" panose="02020603050405020304" pitchFamily="18" charset="0"/>
              </a:rPr>
              <a:t>Services Offered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855238" y="2212221"/>
            <a:ext cx="3934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Resource Room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Free access to computers, Internet, fax, printer, phone</a:t>
            </a:r>
            <a:r>
              <a:rPr lang="en-US" sz="1500" strike="sngStrike" dirty="0"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Training Opportunities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Educational training, paid Work Experience, On-the-Job-Training (OJT)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Financial Aid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Potential assistance for sponsoring training and assistance with completing your Free Application for Federal Student Aid (FAFSA) application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0393" y="2214642"/>
            <a:ext cx="357563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Career Counseling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Discuss career and training opportunities</a:t>
            </a:r>
          </a:p>
          <a:p>
            <a:pPr lvl="1" indent="137160">
              <a:tabLst>
                <a:tab pos="552450" algn="l"/>
              </a:tabLst>
            </a:pPr>
            <a:endParaRPr lang="en-US" sz="1500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Job Matching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Assistance creating a WorkInTexas.com profile</a:t>
            </a:r>
          </a:p>
          <a:p>
            <a:pPr lvl="1"/>
            <a:endParaRPr lang="en-US" sz="1500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Target Populations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MSFW, Veterans, Foster Youth, UI Claimants, and long-term unemployed</a:t>
            </a:r>
          </a:p>
        </p:txBody>
      </p:sp>
      <p:pic>
        <p:nvPicPr>
          <p:cNvPr id="7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9" y="6370375"/>
            <a:ext cx="1254920" cy="4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1855" y="6448425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936" y="1889923"/>
            <a:ext cx="23509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cs typeface="Times New Roman" panose="02020603050405020304" pitchFamily="18" charset="0"/>
              </a:rPr>
              <a:t>Additional Services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907255" y="2416710"/>
            <a:ext cx="353139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Referrals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cs typeface="Times New Roman" panose="02020603050405020304" pitchFamily="18" charset="0"/>
              </a:rPr>
              <a:t>To other agencies for assistance like GED, ESL, Community Resources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500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Fidelity Bonding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cs typeface="Times New Roman" panose="02020603050405020304" pitchFamily="18" charset="0"/>
              </a:rPr>
              <a:t>Assistance for at-risk job applicants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500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Support Services </a:t>
            </a:r>
            <a:r>
              <a:rPr lang="en-US" sz="1050" b="1" dirty="0">
                <a:cs typeface="Times New Roman" panose="02020603050405020304" pitchFamily="18" charset="0"/>
              </a:rPr>
              <a:t>(</a:t>
            </a:r>
            <a:r>
              <a:rPr lang="en-US" sz="1050" b="1" i="1" dirty="0">
                <a:cs typeface="Times New Roman" panose="02020603050405020304" pitchFamily="18" charset="0"/>
              </a:rPr>
              <a:t>based on eligibility</a:t>
            </a:r>
            <a:r>
              <a:rPr lang="en-US" sz="1050" b="1" dirty="0">
                <a:cs typeface="Times New Roman" panose="02020603050405020304" pitchFamily="18" charset="0"/>
              </a:rPr>
              <a:t>)</a:t>
            </a:r>
            <a:endParaRPr lang="en-US" b="1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cs typeface="Times New Roman" panose="02020603050405020304" pitchFamily="18" charset="0"/>
              </a:rPr>
              <a:t>Assistance with transportation cost, rent/utilities, work equipment/gear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1172" y="2315591"/>
            <a:ext cx="33642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Times New Roman" panose="02020603050405020304" pitchFamily="18" charset="0"/>
              </a:rPr>
              <a:t>Child Care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cs typeface="Times New Roman" panose="02020603050405020304" pitchFamily="18" charset="0"/>
              </a:rPr>
              <a:t>Cover the cost of child care expenses </a:t>
            </a:r>
            <a:r>
              <a:rPr lang="en-US" sz="1050" b="1" i="1" dirty="0">
                <a:cs typeface="Times New Roman" panose="02020603050405020304" pitchFamily="18" charset="0"/>
              </a:rPr>
              <a:t>(Co-pay may apply)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b="1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Assessments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cs typeface="Times New Roman" panose="02020603050405020304" pitchFamily="18" charset="0"/>
              </a:rPr>
              <a:t>Determine interest and skills set, Career Readiness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500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Workshops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cs typeface="Times New Roman" panose="02020603050405020304" pitchFamily="18" charset="0"/>
              </a:rPr>
              <a:t>Resume writing, interviewing skills, basic computer skills, etc.</a:t>
            </a:r>
          </a:p>
        </p:txBody>
      </p:sp>
      <p:pic>
        <p:nvPicPr>
          <p:cNvPr id="7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5" y="6448425"/>
            <a:ext cx="125492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79" y="923370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759" y="6584156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4107" y="1490518"/>
            <a:ext cx="12222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cs typeface="Times New Roman" panose="02020603050405020304" pitchFamily="18" charset="0"/>
              </a:rPr>
              <a:t>Trainings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1666875" y="2243702"/>
            <a:ext cx="65246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cs typeface="Times New Roman" panose="02020603050405020304" pitchFamily="18" charset="0"/>
              </a:rPr>
              <a:t>The trainings sponsored by WFS are based on local business/employer needs.</a:t>
            </a:r>
          </a:p>
          <a:p>
            <a:endParaRPr lang="en-US" sz="21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Currently, WFS sponsors approximately 100 trainings, including but not limited to: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2100" dirty="0">
                <a:cs typeface="Times New Roman" panose="02020603050405020304" pitchFamily="18" charset="0"/>
              </a:rPr>
              <a:t>Associates in Nursing (LVN/RN)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2100" dirty="0">
                <a:cs typeface="Times New Roman" panose="02020603050405020304" pitchFamily="18" charset="0"/>
              </a:rPr>
              <a:t>Pharmacy Technician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2100" dirty="0">
                <a:cs typeface="Times New Roman" panose="02020603050405020304" pitchFamily="18" charset="0"/>
              </a:rPr>
              <a:t>Truck Driver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2100" dirty="0">
                <a:cs typeface="Times New Roman" panose="02020603050405020304" pitchFamily="18" charset="0"/>
              </a:rPr>
              <a:t>Combination Welder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2100" dirty="0">
                <a:cs typeface="Times New Roman" panose="02020603050405020304" pitchFamily="18" charset="0"/>
              </a:rPr>
              <a:t>Electrician</a:t>
            </a:r>
          </a:p>
        </p:txBody>
      </p:sp>
      <p:pic>
        <p:nvPicPr>
          <p:cNvPr id="6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3" y="6410876"/>
            <a:ext cx="1254920" cy="4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95" y="894603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169" y="6567475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2263" y="1446334"/>
            <a:ext cx="29343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cs typeface="Times New Roman" panose="02020603050405020304" pitchFamily="18" charset="0"/>
              </a:rPr>
              <a:t>MSFW Outreach workers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561975" y="2051370"/>
            <a:ext cx="39229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Mario Galvan (Edinburg) </a:t>
            </a:r>
          </a:p>
          <a:p>
            <a:r>
              <a:rPr lang="en-US" dirty="0">
                <a:cs typeface="Times New Roman" panose="02020603050405020304" pitchFamily="18" charset="0"/>
              </a:rPr>
              <a:t>956-467-9920</a:t>
            </a:r>
          </a:p>
          <a:p>
            <a:r>
              <a:rPr lang="en-US" u="sng" dirty="0">
                <a:cs typeface="Times New Roman" panose="02020603050405020304" pitchFamily="18" charset="0"/>
              </a:rPr>
              <a:t>mario.galvan@twc.state.tx.us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Yesenia Garcia-Sandoval (Mission) </a:t>
            </a:r>
          </a:p>
          <a:p>
            <a:r>
              <a:rPr lang="en-US" dirty="0">
                <a:cs typeface="Times New Roman" panose="02020603050405020304" pitchFamily="18" charset="0"/>
              </a:rPr>
              <a:t>956-573-5660</a:t>
            </a:r>
          </a:p>
          <a:p>
            <a:r>
              <a:rPr lang="en-US" u="sng" dirty="0">
                <a:cs typeface="Times New Roman" panose="02020603050405020304" pitchFamily="18" charset="0"/>
              </a:rPr>
              <a:t>yesenia.garcia-sandoval@twc.state.tx.us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5654" y="2051371"/>
            <a:ext cx="3923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Adrian Robles (Willacy) </a:t>
            </a:r>
          </a:p>
          <a:p>
            <a:r>
              <a:rPr lang="en-US" dirty="0">
                <a:cs typeface="Times New Roman" panose="02020603050405020304" pitchFamily="18" charset="0"/>
              </a:rPr>
              <a:t>956-742-9735</a:t>
            </a:r>
          </a:p>
          <a:p>
            <a:r>
              <a:rPr lang="en-US" u="sng" dirty="0">
                <a:cs typeface="Times New Roman" panose="02020603050405020304" pitchFamily="18" charset="0"/>
              </a:rPr>
              <a:t>adrian.robles@twc.state.tx.us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Fidencia Vazquez (Weslaco) </a:t>
            </a:r>
          </a:p>
          <a:p>
            <a:r>
              <a:rPr lang="en-US" dirty="0">
                <a:cs typeface="Times New Roman" panose="02020603050405020304" pitchFamily="18" charset="0"/>
              </a:rPr>
              <a:t>956-746-7906</a:t>
            </a:r>
          </a:p>
          <a:p>
            <a:r>
              <a:rPr lang="en-US" u="sng" dirty="0">
                <a:cs typeface="Times New Roman" panose="02020603050405020304" pitchFamily="18" charset="0"/>
              </a:rPr>
              <a:t>fidencia.vazquez@twc.state.tx.us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8408" y="4732470"/>
            <a:ext cx="3575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Jhobana A. Hinojosa (Mission/Starr)</a:t>
            </a:r>
          </a:p>
          <a:p>
            <a:r>
              <a:rPr lang="en-US" dirty="0">
                <a:cs typeface="Times New Roman" panose="02020603050405020304" pitchFamily="18" charset="0"/>
              </a:rPr>
              <a:t>956-342-4085 </a:t>
            </a:r>
            <a:r>
              <a:rPr lang="en-US" u="sng" dirty="0">
                <a:cs typeface="Times New Roman" panose="02020603050405020304" pitchFamily="18" charset="0"/>
              </a:rPr>
              <a:t>jhobana.hinojosa@twc.state.tx.u</a:t>
            </a:r>
            <a:r>
              <a:rPr lang="en-US" dirty="0"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8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95" y="6290854"/>
            <a:ext cx="1254920" cy="4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95" y="894603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</a:t>
            </a:r>
            <a:r>
              <a:rPr lang="en-US" dirty="0" smtClean="0"/>
              <a:t>solutions CAMERON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169" y="6567475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2263" y="1446334"/>
            <a:ext cx="29343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cs typeface="Times New Roman" panose="02020603050405020304" pitchFamily="18" charset="0"/>
              </a:rPr>
              <a:t>MSFW Outreach workers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1084516" y="2478111"/>
            <a:ext cx="3565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Susie </a:t>
            </a:r>
            <a:r>
              <a:rPr lang="en-US" dirty="0" err="1" smtClean="0">
                <a:cs typeface="Times New Roman" panose="02020603050405020304" pitchFamily="18" charset="0"/>
              </a:rPr>
              <a:t>Marchan</a:t>
            </a:r>
            <a:r>
              <a:rPr lang="en-US" dirty="0" smtClean="0">
                <a:cs typeface="Times New Roman" panose="02020603050405020304" pitchFamily="18" charset="0"/>
              </a:rPr>
              <a:t> (Brownsville) 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956-546-3141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u="sng" dirty="0" smtClean="0">
                <a:cs typeface="Times New Roman" panose="02020603050405020304" pitchFamily="18" charset="0"/>
              </a:rPr>
              <a:t>Susie.marchan@twc.state.tx.us</a:t>
            </a:r>
            <a:endParaRPr lang="en-US" u="sng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5654" y="2478112"/>
            <a:ext cx="3923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Gilberto Mata (Harlingen) 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956-423-9266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u="sng" dirty="0" smtClean="0">
                <a:cs typeface="Times New Roman" panose="02020603050405020304" pitchFamily="18" charset="0"/>
              </a:rPr>
              <a:t>Gilberto.mata@twc.state.tx.us</a:t>
            </a:r>
            <a:endParaRPr lang="en-US" u="sng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95" y="6290854"/>
            <a:ext cx="1254920" cy="4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0369" y="6493740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3" name="Picture 2" descr="C:\Users\mcisneros4693\Desktop\MSFW\MSFW Pic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56566" y="2152679"/>
            <a:ext cx="3397764" cy="27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7" y="2152679"/>
            <a:ext cx="3012793" cy="277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0" y="6403324"/>
            <a:ext cx="1254920" cy="4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143B1-DD89-4D1D-A7D4-C818B73F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9"/>
            <a:ext cx="7429499" cy="696971"/>
          </a:xfrm>
        </p:spPr>
        <p:txBody>
          <a:bodyPr/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9A42B-462C-4C28-B0CF-C1F27059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To establish communication between crew leaders, Texas Workforce Solutions, Region One Migrant Education Program and other agencies who work with migrant farm workers and students.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02595" y="6611518"/>
            <a:ext cx="2843326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8" y="6442140"/>
            <a:ext cx="1252837" cy="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902" y="6584156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95" y="2611576"/>
            <a:ext cx="2364581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58" y="2835947"/>
            <a:ext cx="327138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9" y="6374749"/>
            <a:ext cx="1254920" cy="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79" y="1232676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0595" y="6519387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47" y="2576946"/>
            <a:ext cx="2768573" cy="216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12" y="2576945"/>
            <a:ext cx="2850356" cy="216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82" y="6327124"/>
            <a:ext cx="1254920" cy="5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79" y="892428"/>
            <a:ext cx="6684560" cy="52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Workforce solutions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869747" y="6584156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0765" y="1355727"/>
            <a:ext cx="16657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cs typeface="Times New Roman" panose="02020603050405020304" pitchFamily="18" charset="0"/>
              </a:rPr>
              <a:t>Contact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WFS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2285999" y="18102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E-mail</a:t>
            </a:r>
            <a:r>
              <a:rPr lang="en-US" dirty="0">
                <a:cs typeface="Times New Roman" panose="02020603050405020304" pitchFamily="18" charset="0"/>
              </a:rPr>
              <a:t>: info@WFSolutions.org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endParaRPr lang="en-US" b="1" dirty="0"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cs typeface="Times New Roman" panose="02020603050405020304" pitchFamily="18" charset="0"/>
              </a:rPr>
              <a:t>Online</a:t>
            </a:r>
            <a:r>
              <a:rPr lang="en-US" dirty="0">
                <a:cs typeface="Times New Roman" panose="02020603050405020304" pitchFamily="18" charset="0"/>
              </a:rPr>
              <a:t>: WFSolutions.org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cs typeface="Times New Roman" panose="02020603050405020304" pitchFamily="18" charset="0"/>
              </a:rPr>
              <a:t>Facebook</a:t>
            </a:r>
            <a:r>
              <a:rPr lang="en-US" dirty="0">
                <a:cs typeface="Times New Roman" panose="02020603050405020304" pitchFamily="18" charset="0"/>
              </a:rPr>
              <a:t>: /RGVOP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cs typeface="Times New Roman" panose="02020603050405020304" pitchFamily="18" charset="0"/>
              </a:rPr>
              <a:t>Twitter</a:t>
            </a:r>
            <a:r>
              <a:rPr lang="en-US" dirty="0">
                <a:cs typeface="Times New Roman" panose="02020603050405020304" pitchFamily="18" charset="0"/>
              </a:rPr>
              <a:t>: @</a:t>
            </a:r>
            <a:r>
              <a:rPr lang="en-US" dirty="0" err="1">
                <a:cs typeface="Times New Roman" panose="02020603050405020304" pitchFamily="18" charset="0"/>
              </a:rPr>
              <a:t>WFSolutions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vdeleon3072\Desktop\emai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476" r="13865" b="9781"/>
          <a:stretch/>
        </p:blipFill>
        <p:spPr bwMode="auto">
          <a:xfrm>
            <a:off x="1799798" y="1602221"/>
            <a:ext cx="972403" cy="10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deleon3072\Desktop\12201595301606109066biodegradable symbol.svg.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38" y="2328085"/>
            <a:ext cx="760721" cy="7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vdeleon3072\Desktop\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59" y="3088806"/>
            <a:ext cx="831607" cy="8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vdeleon3072\Desktop\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64" y="3920413"/>
            <a:ext cx="827497" cy="8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10" y="5272176"/>
            <a:ext cx="2000805" cy="58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3" y="6412849"/>
            <a:ext cx="1254920" cy="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85" y="2692738"/>
            <a:ext cx="7429499" cy="1108928"/>
          </a:xfrm>
        </p:spPr>
        <p:txBody>
          <a:bodyPr/>
          <a:lstStyle/>
          <a:p>
            <a:pPr algn="ctr"/>
            <a:r>
              <a:rPr lang="en-US" dirty="0" smtClean="0"/>
              <a:t>Round-Table Discussion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64843" y="6492875"/>
            <a:ext cx="4679482" cy="365125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4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52" y="6343180"/>
            <a:ext cx="1254920" cy="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2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5" y="2302039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your name and title? Can you describe the type of work you do?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6803" y="6558394"/>
            <a:ext cx="4679482" cy="365125"/>
          </a:xfrm>
        </p:spPr>
        <p:txBody>
          <a:bodyPr/>
          <a:lstStyle/>
          <a:p>
            <a:r>
              <a:rPr lang="en-US" dirty="0" smtClean="0"/>
              <a:t>©2018, Region One Education Service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3" y="6412953"/>
            <a:ext cx="12558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8176"/>
            <a:ext cx="7429499" cy="4329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 of work/employer do you recruit for?  Do you recruit families or men only?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many families/men do you normally  recruit?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you work with the same families/men year after year?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78437" y="6558394"/>
            <a:ext cx="2801541" cy="365125"/>
          </a:xfrm>
        </p:spPr>
        <p:txBody>
          <a:bodyPr/>
          <a:lstStyle/>
          <a:p>
            <a:r>
              <a:rPr lang="en-US" dirty="0" smtClean="0"/>
              <a:t>©2018, Region One Education Service Center</a:t>
            </a:r>
            <a:endParaRPr lang="en-US" dirty="0"/>
          </a:p>
        </p:txBody>
      </p:sp>
      <p:pic>
        <p:nvPicPr>
          <p:cNvPr id="4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3" y="6412849"/>
            <a:ext cx="1254920" cy="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6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31" y="1866204"/>
            <a:ext cx="7429499" cy="33552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locations do you work and when?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long does the work last?</a:t>
            </a:r>
            <a:br>
              <a:rPr lang="en-US" dirty="0" smtClean="0"/>
            </a:br>
            <a:r>
              <a:rPr lang="en-US" dirty="0" smtClean="0"/>
              <a:t>(months/weeks?)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69891" y="6492875"/>
            <a:ext cx="2741720" cy="365125"/>
          </a:xfrm>
        </p:spPr>
        <p:txBody>
          <a:bodyPr/>
          <a:lstStyle/>
          <a:p>
            <a:r>
              <a:rPr lang="en-US" dirty="0" smtClean="0"/>
              <a:t>©2018, Region One Education Service Center</a:t>
            </a:r>
            <a:endParaRPr lang="en-US" dirty="0"/>
          </a:p>
        </p:txBody>
      </p:sp>
      <p:pic>
        <p:nvPicPr>
          <p:cNvPr id="4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3" y="6412849"/>
            <a:ext cx="1254920" cy="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48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624" y="1358782"/>
            <a:ext cx="7429499" cy="4110527"/>
          </a:xfrm>
        </p:spPr>
        <p:txBody>
          <a:bodyPr>
            <a:normAutofit/>
          </a:bodyPr>
          <a:lstStyle/>
          <a:p>
            <a:r>
              <a:rPr lang="en-US" dirty="0" smtClean="0"/>
              <a:t>Are there resources or organizations close to the work or living area?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you partner with these organizations to assist the families you recruit?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92979" y="6492875"/>
            <a:ext cx="2656262" cy="365125"/>
          </a:xfrm>
        </p:spPr>
        <p:txBody>
          <a:bodyPr/>
          <a:lstStyle/>
          <a:p>
            <a:r>
              <a:rPr lang="en-US" dirty="0" smtClean="0"/>
              <a:t>©2018, Region One Education Service Center</a:t>
            </a:r>
            <a:endParaRPr lang="en-US" dirty="0"/>
          </a:p>
        </p:txBody>
      </p:sp>
      <p:pic>
        <p:nvPicPr>
          <p:cNvPr id="4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3" y="6412849"/>
            <a:ext cx="1254920" cy="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1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14" y="2139669"/>
            <a:ext cx="8017159" cy="2603246"/>
          </a:xfrm>
        </p:spPr>
        <p:txBody>
          <a:bodyPr>
            <a:normAutofit/>
          </a:bodyPr>
          <a:lstStyle/>
          <a:p>
            <a:r>
              <a:rPr lang="en-US" dirty="0" smtClean="0"/>
              <a:t>Are you aware of any educational programs in your area of work?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3895" y="6492875"/>
            <a:ext cx="2656262" cy="365125"/>
          </a:xfrm>
        </p:spPr>
        <p:txBody>
          <a:bodyPr/>
          <a:lstStyle/>
          <a:p>
            <a:r>
              <a:rPr lang="en-US" dirty="0" smtClean="0"/>
              <a:t>©2018, Region One Education Service Center</a:t>
            </a:r>
            <a:endParaRPr lang="en-US" dirty="0"/>
          </a:p>
        </p:txBody>
      </p:sp>
      <p:pic>
        <p:nvPicPr>
          <p:cNvPr id="4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3" y="6412849"/>
            <a:ext cx="1254920" cy="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0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F18ED-A248-4C72-B6A1-3335BD0F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65559"/>
            <a:ext cx="7429499" cy="726737"/>
          </a:xfrm>
        </p:spPr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9B5BA-EA4F-4B68-89EE-670794FF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047875"/>
            <a:ext cx="8449865" cy="2857500"/>
          </a:xfrm>
        </p:spPr>
        <p:txBody>
          <a:bodyPr>
            <a:noAutofit/>
          </a:bodyPr>
          <a:lstStyle/>
          <a:p>
            <a:r>
              <a:rPr lang="en-US" sz="2250" dirty="0"/>
              <a:t>To build relationships between different agencies;</a:t>
            </a:r>
          </a:p>
          <a:p>
            <a:r>
              <a:rPr lang="en-US" sz="2250" dirty="0"/>
              <a:t>To make connections with other agencies who may provide services to employers, agricultural workers, families, students;</a:t>
            </a:r>
          </a:p>
          <a:p>
            <a:r>
              <a:rPr lang="en-US" sz="2250" dirty="0"/>
              <a:t>To learn about services available to employers and families;</a:t>
            </a:r>
          </a:p>
          <a:p>
            <a:r>
              <a:rPr lang="en-US" sz="2250" dirty="0"/>
              <a:t>To provide services to agricultural workers and students;</a:t>
            </a:r>
          </a:p>
          <a:p>
            <a:r>
              <a:rPr lang="en-US" sz="2250" dirty="0"/>
              <a:t>To assist each other to better serve our agricultural workers and students;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8412" y="6584156"/>
            <a:ext cx="2761476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5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8" y="6359128"/>
            <a:ext cx="1254920" cy="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7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199" y="995192"/>
            <a:ext cx="5829300" cy="6286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Goal of the </a:t>
            </a:r>
            <a:r>
              <a:rPr lang="en-US" altLang="en-US" dirty="0" err="1"/>
              <a:t>texas</a:t>
            </a:r>
            <a:r>
              <a:rPr lang="en-US" altLang="en-US" dirty="0"/>
              <a:t> MEP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52518" y="6584156"/>
            <a:ext cx="2836467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19459" name="Picture 4" descr="MCED00272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30" y="2498914"/>
            <a:ext cx="2744391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18436" y="4660106"/>
            <a:ext cx="24681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236059" y="4620433"/>
            <a:ext cx="10417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813698" y="4162280"/>
            <a:ext cx="3314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Cultural and Language Barriers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462965" y="3755827"/>
            <a:ext cx="1784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Social Isolation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120065" y="3275602"/>
            <a:ext cx="21276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Other Difficulties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927388" y="2060397"/>
            <a:ext cx="471046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Post-Secondary and /or Employment Opportunities</a:t>
            </a:r>
          </a:p>
        </p:txBody>
      </p:sp>
      <p:pic>
        <p:nvPicPr>
          <p:cNvPr id="11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6" y="6424816"/>
            <a:ext cx="1254920" cy="4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7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9834C-D2F9-45FD-9827-3BF4596C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70405"/>
            <a:ext cx="7429499" cy="726737"/>
          </a:xfrm>
        </p:spPr>
        <p:txBody>
          <a:bodyPr/>
          <a:lstStyle/>
          <a:p>
            <a:pPr algn="ctr"/>
            <a:r>
              <a:rPr lang="en-US" dirty="0"/>
              <a:t>Texas Migrant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4C84E-3828-42B1-B595-EC2DEDB2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7143"/>
            <a:ext cx="8267700" cy="37928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Children ages birth-21, who lack a  U.S. issued high school diploma or Certificate of High School Equivalency within a 36 month period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marL="61722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move due to economic necessity from one residence to another residence; and from one school district to another school district.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kind of work, seasonal or temporary, that the worker was engaged in or actively sought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6834" y="6514504"/>
            <a:ext cx="2720414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5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38" y="6444853"/>
            <a:ext cx="1254920" cy="4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9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417" y="938990"/>
            <a:ext cx="58293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From Eligibility to Services</a:t>
            </a:r>
          </a:p>
        </p:txBody>
      </p:sp>
      <p:sp>
        <p:nvSpPr>
          <p:cNvPr id="30724" name="AutoShape 5"/>
          <p:cNvSpPr>
            <a:spLocks noGrp="1" noChangeArrowheads="1"/>
          </p:cNvSpPr>
          <p:nvPr>
            <p:ph idx="1"/>
          </p:nvPr>
        </p:nvSpPr>
        <p:spPr>
          <a:xfrm>
            <a:off x="2569244" y="3423985"/>
            <a:ext cx="4057650" cy="628650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New Generation System (NGS)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Entry Clerks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0118" y="6629535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2569244" y="2008270"/>
            <a:ext cx="405765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Identification and Recruitment (ID&amp;R)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Recruiters and Reviewers</a:t>
            </a:r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1912019" y="4782550"/>
            <a:ext cx="5600700" cy="64068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Supplemental Services (Instructional &amp; Support)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Support Staff, Directors, Principals, Counselors,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Strategists, Educators, Tutors</a:t>
            </a:r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4415308" y="2893343"/>
            <a:ext cx="36552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727" name="AutoShape 8"/>
          <p:cNvSpPr>
            <a:spLocks noChangeArrowheads="1"/>
          </p:cNvSpPr>
          <p:nvPr/>
        </p:nvSpPr>
        <p:spPr bwMode="auto">
          <a:xfrm>
            <a:off x="4415307" y="4297527"/>
            <a:ext cx="36552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9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7" y="6332182"/>
            <a:ext cx="1254920" cy="4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7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857251"/>
            <a:ext cx="7631885" cy="9940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Instructional Versus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851344"/>
            <a:ext cx="8001000" cy="347313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50" dirty="0"/>
              <a:t>In order to meet the unique needs of migratory children, the MEP may provide two types of supplemental services:  </a:t>
            </a:r>
          </a:p>
          <a:p>
            <a:pPr marL="300038" lvl="1" indent="0">
              <a:buNone/>
            </a:pPr>
            <a:r>
              <a:rPr lang="en-US" sz="2250" dirty="0"/>
              <a:t>(1) instructional and (2) support </a:t>
            </a:r>
          </a:p>
          <a:p>
            <a:pPr marL="300038" lvl="1" indent="0">
              <a:buNone/>
            </a:pPr>
            <a:endParaRPr lang="en-US" sz="225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50" dirty="0"/>
              <a:t>Instructional services are a direct service to assist in the attainment of education.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5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50" dirty="0"/>
              <a:t>Support services are a tool and/or resource to assist with instructional goals or improve the quality of life.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95527" y="6529221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5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2" y="6299979"/>
            <a:ext cx="1254920" cy="5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5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A1A01-AC2D-43DE-A1AA-B0D24DE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0" y="1044913"/>
            <a:ext cx="7429499" cy="774362"/>
          </a:xfrm>
        </p:spPr>
        <p:txBody>
          <a:bodyPr/>
          <a:lstStyle/>
          <a:p>
            <a:pPr algn="ctr"/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AB04D-4E84-4827-9C6E-B09CAD7E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00" y="1819275"/>
            <a:ext cx="8002191" cy="3381376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Texas Migrant Education Program is for children and not parents although parents are indirectly served through Migrant Parental Advisory Committees.</a:t>
            </a:r>
          </a:p>
          <a:p>
            <a:r>
              <a:rPr lang="en-US" sz="2100" dirty="0"/>
              <a:t>Examples of Instructional Services:  Migrant Lab for remediation or credit recovery, A Bright Beginning Early Childhood Program, Tutoring, etc.</a:t>
            </a:r>
          </a:p>
          <a:p>
            <a:r>
              <a:rPr lang="en-US" sz="2100" dirty="0"/>
              <a:t>Examples of Support Services:  Clothing, School Supplies, Tools for Homework Assistance,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4359" y="5726907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5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0" y="5505450"/>
            <a:ext cx="125492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8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3994D-A044-4701-B08A-847AB5A1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1CBF3A-2DCD-4044-9572-099575732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700" dirty="0"/>
              <a:t>“If you want to go fast, go alone.  If you want to go far, go with others.”</a:t>
            </a:r>
          </a:p>
          <a:p>
            <a:pPr marL="0" indent="0" algn="ctr">
              <a:buNone/>
            </a:pP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~</a:t>
            </a:r>
            <a:r>
              <a:rPr lang="en-US" dirty="0"/>
              <a:t>African Proverb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4834" y="5726907"/>
            <a:ext cx="4679482" cy="273844"/>
          </a:xfrm>
        </p:spPr>
        <p:txBody>
          <a:bodyPr/>
          <a:lstStyle/>
          <a:p>
            <a:r>
              <a:rPr lang="en-US" dirty="0"/>
              <a:t>©2018, Region One Education Service Center</a:t>
            </a:r>
          </a:p>
        </p:txBody>
      </p:sp>
      <p:pic>
        <p:nvPicPr>
          <p:cNvPr id="5" name="Picture 2" descr="http://www.esc1.net/cms/lib/TX21000366/Centricity/Domain/127/esc_log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0" y="5442729"/>
            <a:ext cx="1254920" cy="5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06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1160</TotalTime>
  <Words>1139</Words>
  <Application>Microsoft Office PowerPoint</Application>
  <PresentationFormat>On-screen Show (4:3)</PresentationFormat>
  <Paragraphs>211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Tw Cen MT</vt:lpstr>
      <vt:lpstr>Vrinda</vt:lpstr>
      <vt:lpstr>Wingdings</vt:lpstr>
      <vt:lpstr>Circuit</vt:lpstr>
      <vt:lpstr>Crew Leader  AND Migrant Director Seminar </vt:lpstr>
      <vt:lpstr>Purpose</vt:lpstr>
      <vt:lpstr>Objectives</vt:lpstr>
      <vt:lpstr>Goal of the texas MEP</vt:lpstr>
      <vt:lpstr>Texas Migrant Eligibility</vt:lpstr>
      <vt:lpstr>From Eligibility to Services</vt:lpstr>
      <vt:lpstr>Instructional Versus Support Services</vt:lpstr>
      <vt:lpstr>Services</vt:lpstr>
      <vt:lpstr>PowerPoint Presentation</vt:lpstr>
      <vt:lpstr>Workforce solutions</vt:lpstr>
      <vt:lpstr>Workforce solutions</vt:lpstr>
      <vt:lpstr>Workforce solutions</vt:lpstr>
      <vt:lpstr>Workforce solutions CAMERON</vt:lpstr>
      <vt:lpstr>Workforce solutions</vt:lpstr>
      <vt:lpstr>Workforce solutions</vt:lpstr>
      <vt:lpstr>Workforce solutions</vt:lpstr>
      <vt:lpstr>Workforce solutions</vt:lpstr>
      <vt:lpstr>Workforce solutions CAMERON</vt:lpstr>
      <vt:lpstr>Workforce solutions</vt:lpstr>
      <vt:lpstr>Workforce solutions</vt:lpstr>
      <vt:lpstr>Workforce solutions</vt:lpstr>
      <vt:lpstr>Workforce solutions</vt:lpstr>
      <vt:lpstr>Round-Table Discussion</vt:lpstr>
      <vt:lpstr>What is your name and title? Can you describe the type of work you do?</vt:lpstr>
      <vt:lpstr>What type of work/employer do you recruit for?  Do you recruit families or men only?   How many families/men do you normally  recruit?  Do you work with the same families/men year after year?</vt:lpstr>
      <vt:lpstr>What locations do you work and when?    How long does the work last? (months/weeks?)</vt:lpstr>
      <vt:lpstr>Are there resources or organizations close to the work or living area?  Do you partner with these organizations to assist the families you recruit?</vt:lpstr>
      <vt:lpstr>Are you aware of any educational programs in your area of work?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Crew leader and migrant director seminar  Seminario de mayordomos y directores del programa migrante</dc:title>
  <dc:creator>Denise Anaya</dc:creator>
  <cp:lastModifiedBy>Denise Anaya</cp:lastModifiedBy>
  <cp:revision>41</cp:revision>
  <cp:lastPrinted>2018-01-23T20:49:20Z</cp:lastPrinted>
  <dcterms:created xsi:type="dcterms:W3CDTF">2018-01-12T21:13:02Z</dcterms:created>
  <dcterms:modified xsi:type="dcterms:W3CDTF">2018-01-23T21:38:43Z</dcterms:modified>
</cp:coreProperties>
</file>